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5" r:id="rId4"/>
    <p:sldId id="257" r:id="rId5"/>
    <p:sldId id="261" r:id="rId6"/>
    <p:sldId id="262" r:id="rId7"/>
    <p:sldId id="263" r:id="rId8"/>
    <p:sldId id="259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04.09.2013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04.09.2013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04.09.2013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4C71EC6-210F-42DE-9C53-41977AD35B3D}" type="datetimeFigureOut">
              <a:rPr lang="ru-RU" smtClean="0"/>
              <a:t>04.09.2013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27201" y="1794934"/>
            <a:ext cx="5723468" cy="2570169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kk-KZ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Компьютер кабинетіндегі қауіпсіздік ережесі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0955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340768"/>
            <a:ext cx="7632848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800" b="1" dirty="0">
                <a:solidFill>
                  <a:srgbClr val="FF0000"/>
                </a:solidFill>
              </a:rPr>
              <a:t>ҚАУІПСІЗДІК ТЕХНИКАСЫНЫҢ </a:t>
            </a:r>
            <a:r>
              <a:rPr lang="kk-KZ" sz="2800" b="1" dirty="0" smtClean="0">
                <a:solidFill>
                  <a:srgbClr val="FF0000"/>
                </a:solidFill>
              </a:rPr>
              <a:t>ЕРЕЖЕЛЕРІ</a:t>
            </a:r>
          </a:p>
          <a:p>
            <a:endParaRPr lang="ru-RU" dirty="0"/>
          </a:p>
          <a:p>
            <a:r>
              <a:rPr lang="kk-KZ" b="1" i="1" dirty="0"/>
              <a:t>Қауіпсіздік техникасы ережелерін мына </a:t>
            </a:r>
            <a:endParaRPr lang="kk-KZ" b="1" i="1" dirty="0" smtClean="0"/>
          </a:p>
          <a:p>
            <a:r>
              <a:rPr lang="kk-KZ" b="1" i="1" dirty="0" smtClean="0"/>
              <a:t>бөлімдерге </a:t>
            </a:r>
            <a:r>
              <a:rPr lang="kk-KZ" b="1" i="1" dirty="0"/>
              <a:t>бөлуге болады</a:t>
            </a:r>
            <a:r>
              <a:rPr lang="kk-KZ" b="1" i="1" dirty="0" smtClean="0"/>
              <a:t>:</a:t>
            </a:r>
          </a:p>
          <a:p>
            <a:endParaRPr lang="ru-RU" dirty="0"/>
          </a:p>
          <a:p>
            <a:r>
              <a:rPr lang="kk-KZ" b="1" dirty="0">
                <a:solidFill>
                  <a:srgbClr val="002060"/>
                </a:solidFill>
              </a:rPr>
              <a:t>1) жалпы;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kk-KZ" b="1" dirty="0">
                <a:solidFill>
                  <a:srgbClr val="002060"/>
                </a:solidFill>
              </a:rPr>
              <a:t>2) ДК-де</a:t>
            </a:r>
            <a:r>
              <a:rPr lang="ru-RU" b="1" dirty="0">
                <a:solidFill>
                  <a:srgbClr val="002060"/>
                </a:solidFill>
              </a:rPr>
              <a:t>  </a:t>
            </a:r>
            <a:r>
              <a:rPr lang="kk-KZ" b="1" dirty="0">
                <a:solidFill>
                  <a:srgbClr val="002060"/>
                </a:solidFill>
              </a:rPr>
              <a:t>жұмысты </a:t>
            </a:r>
            <a:r>
              <a:rPr lang="kk-KZ" b="1" dirty="0" smtClean="0">
                <a:solidFill>
                  <a:srgbClr val="002060"/>
                </a:solidFill>
              </a:rPr>
              <a:t>бастар </a:t>
            </a:r>
            <a:r>
              <a:rPr lang="kk-KZ" b="1" dirty="0">
                <a:solidFill>
                  <a:srgbClr val="002060"/>
                </a:solidFill>
              </a:rPr>
              <a:t>алдында;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kk-KZ" b="1" dirty="0">
                <a:solidFill>
                  <a:srgbClr val="002060"/>
                </a:solidFill>
              </a:rPr>
              <a:t>3) жұмыс </a:t>
            </a:r>
            <a:r>
              <a:rPr lang="kk-KZ" b="1" dirty="0" smtClean="0">
                <a:solidFill>
                  <a:srgbClr val="002060"/>
                </a:solidFill>
              </a:rPr>
              <a:t>барысындағы;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kk-KZ" b="1" dirty="0">
                <a:solidFill>
                  <a:srgbClr val="002060"/>
                </a:solidFill>
              </a:rPr>
              <a:t>4) </a:t>
            </a:r>
            <a:r>
              <a:rPr lang="kk-KZ" b="1" dirty="0">
                <a:solidFill>
                  <a:srgbClr val="002060"/>
                </a:solidFill>
              </a:rPr>
              <a:t>жұмыс соңында.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kk-KZ" b="1" dirty="0" smtClean="0">
                <a:solidFill>
                  <a:srgbClr val="002060"/>
                </a:solidFill>
              </a:rPr>
              <a:t>5</a:t>
            </a:r>
            <a:r>
              <a:rPr lang="kk-KZ" b="1" dirty="0">
                <a:solidFill>
                  <a:srgbClr val="002060"/>
                </a:solidFill>
              </a:rPr>
              <a:t>) </a:t>
            </a:r>
            <a:r>
              <a:rPr lang="kk-KZ" b="1" dirty="0">
                <a:solidFill>
                  <a:srgbClr val="002060"/>
                </a:solidFill>
              </a:rPr>
              <a:t>авариялық жағдайлардағы</a:t>
            </a:r>
            <a:r>
              <a:rPr lang="kk-KZ" b="1" dirty="0" smtClean="0">
                <a:solidFill>
                  <a:srgbClr val="002060"/>
                </a:solidFill>
              </a:rPr>
              <a:t>;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163" y="2924944"/>
            <a:ext cx="3367261" cy="3352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769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851" y="2743200"/>
            <a:ext cx="27940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4987" y="1304925"/>
            <a:ext cx="2714625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uk-UA" b="1" i="1" dirty="0" err="1" smtClean="0">
                <a:solidFill>
                  <a:srgbClr val="FF0000"/>
                </a:solidFill>
              </a:rPr>
              <a:t>Тиым</a:t>
            </a:r>
            <a:r>
              <a:rPr lang="uk-UA" b="1" i="1" dirty="0" smtClean="0">
                <a:solidFill>
                  <a:srgbClr val="FF0000"/>
                </a:solidFill>
              </a:rPr>
              <a:t> </a:t>
            </a:r>
            <a:r>
              <a:rPr lang="uk-UA" b="1" i="1" dirty="0" err="1" smtClean="0">
                <a:solidFill>
                  <a:srgbClr val="FF0000"/>
                </a:solidFill>
              </a:rPr>
              <a:t>салынады</a:t>
            </a:r>
            <a:r>
              <a:rPr lang="uk-UA" b="1" i="1" dirty="0" smtClean="0">
                <a:solidFill>
                  <a:srgbClr val="FF0000"/>
                </a:solidFill>
              </a:rPr>
              <a:t> !!!</a:t>
            </a:r>
            <a:endParaRPr lang="ru-RU" b="1" i="1" dirty="0" smtClean="0">
              <a:solidFill>
                <a:srgbClr val="FF0000"/>
              </a:solidFill>
            </a:endParaRP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251" y="1124744"/>
            <a:ext cx="4267200" cy="2277616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spcBef>
                <a:spcPct val="55000"/>
              </a:spcBef>
            </a:pPr>
            <a:r>
              <a:rPr lang="uk-UA" sz="1800" b="1" dirty="0" err="1" smtClean="0"/>
              <a:t>Экранды</a:t>
            </a:r>
            <a:r>
              <a:rPr lang="uk-UA" sz="1800" b="1" dirty="0" smtClean="0"/>
              <a:t> </a:t>
            </a:r>
            <a:r>
              <a:rPr lang="uk-UA" sz="1800" b="1" dirty="0" err="1" smtClean="0"/>
              <a:t>қолмен</a:t>
            </a:r>
            <a:r>
              <a:rPr lang="uk-UA" sz="1800" b="1" dirty="0" smtClean="0"/>
              <a:t> </a:t>
            </a:r>
            <a:r>
              <a:rPr lang="uk-UA" sz="1800" b="1" dirty="0" err="1" smtClean="0"/>
              <a:t>ұстауға</a:t>
            </a:r>
            <a:r>
              <a:rPr lang="uk-UA" sz="1800" b="1" dirty="0" smtClean="0"/>
              <a:t>.</a:t>
            </a:r>
          </a:p>
          <a:p>
            <a:pPr>
              <a:lnSpc>
                <a:spcPct val="80000"/>
              </a:lnSpc>
              <a:spcBef>
                <a:spcPct val="55000"/>
              </a:spcBef>
            </a:pPr>
            <a:r>
              <a:rPr lang="uk-UA" sz="1800" b="1" dirty="0" err="1" smtClean="0"/>
              <a:t>Қисайып</a:t>
            </a:r>
            <a:r>
              <a:rPr lang="uk-UA" sz="1800" b="1" dirty="0" smtClean="0"/>
              <a:t> </a:t>
            </a:r>
            <a:r>
              <a:rPr lang="uk-UA" sz="1800" b="1" dirty="0" err="1" smtClean="0"/>
              <a:t>отыруға</a:t>
            </a:r>
            <a:r>
              <a:rPr lang="uk-UA" sz="1800" b="1" dirty="0" smtClean="0"/>
              <a:t>.</a:t>
            </a:r>
          </a:p>
          <a:p>
            <a:pPr>
              <a:lnSpc>
                <a:spcPct val="80000"/>
              </a:lnSpc>
              <a:spcBef>
                <a:spcPct val="55000"/>
              </a:spcBef>
            </a:pPr>
            <a:r>
              <a:rPr lang="uk-UA" sz="1800" b="1" dirty="0" err="1" smtClean="0"/>
              <a:t>Қатты</a:t>
            </a:r>
            <a:r>
              <a:rPr lang="uk-UA" sz="1800" b="1" dirty="0" smtClean="0"/>
              <a:t> </a:t>
            </a:r>
            <a:r>
              <a:rPr lang="uk-UA" sz="1800" b="1" dirty="0" err="1" smtClean="0"/>
              <a:t>дауыстап</a:t>
            </a:r>
            <a:r>
              <a:rPr lang="uk-UA" sz="1800" b="1" dirty="0" smtClean="0"/>
              <a:t> </a:t>
            </a:r>
            <a:r>
              <a:rPr lang="uk-UA" sz="1800" b="1" dirty="0" err="1" smtClean="0"/>
              <a:t>сөйлеуге</a:t>
            </a:r>
            <a:r>
              <a:rPr lang="uk-UA" sz="1800" b="1" dirty="0" smtClean="0"/>
              <a:t>.</a:t>
            </a:r>
          </a:p>
          <a:p>
            <a:pPr>
              <a:lnSpc>
                <a:spcPct val="80000"/>
              </a:lnSpc>
              <a:spcBef>
                <a:spcPct val="55000"/>
              </a:spcBef>
            </a:pPr>
            <a:r>
              <a:rPr lang="uk-UA" sz="1800" b="1" dirty="0" err="1" smtClean="0"/>
              <a:t>Кабельдерді</a:t>
            </a:r>
            <a:r>
              <a:rPr lang="uk-UA" sz="1800" b="1" dirty="0" smtClean="0"/>
              <a:t> </a:t>
            </a:r>
            <a:r>
              <a:rPr lang="uk-UA" sz="1800" b="1" dirty="0" err="1" smtClean="0"/>
              <a:t>қозғауға</a:t>
            </a:r>
            <a:r>
              <a:rPr lang="uk-UA" sz="1800" b="1" dirty="0" smtClean="0"/>
              <a:t>.</a:t>
            </a:r>
          </a:p>
          <a:p>
            <a:pPr>
              <a:lnSpc>
                <a:spcPct val="80000"/>
              </a:lnSpc>
              <a:spcBef>
                <a:spcPct val="55000"/>
              </a:spcBef>
            </a:pPr>
            <a:r>
              <a:rPr lang="uk-UA" sz="1800" b="1" dirty="0" err="1" smtClean="0"/>
              <a:t>Шектен</a:t>
            </a:r>
            <a:r>
              <a:rPr lang="uk-UA" sz="1800" b="1" dirty="0" smtClean="0"/>
              <a:t> </a:t>
            </a:r>
            <a:r>
              <a:rPr lang="uk-UA" sz="1800" b="1" dirty="0" err="1" smtClean="0"/>
              <a:t>тыс</a:t>
            </a:r>
            <a:r>
              <a:rPr lang="uk-UA" sz="1800" b="1" dirty="0" smtClean="0"/>
              <a:t> </a:t>
            </a:r>
            <a:r>
              <a:rPr lang="uk-UA" sz="1800" b="1" dirty="0" err="1" smtClean="0"/>
              <a:t>жұмыс</a:t>
            </a:r>
            <a:r>
              <a:rPr lang="uk-UA" sz="1800" b="1" dirty="0" smtClean="0"/>
              <a:t> </a:t>
            </a:r>
            <a:r>
              <a:rPr lang="uk-UA" sz="1800" b="1" dirty="0" err="1" smtClean="0"/>
              <a:t>істеуге</a:t>
            </a:r>
            <a:r>
              <a:rPr lang="uk-UA" sz="1800" b="1" dirty="0" smtClean="0"/>
              <a:t>.</a:t>
            </a:r>
          </a:p>
          <a:p>
            <a:pPr>
              <a:lnSpc>
                <a:spcPct val="80000"/>
              </a:lnSpc>
              <a:spcBef>
                <a:spcPct val="55000"/>
              </a:spcBef>
            </a:pPr>
            <a:r>
              <a:rPr lang="uk-UA" sz="1800" b="1" dirty="0" err="1" smtClean="0"/>
              <a:t>Кабинетте</a:t>
            </a:r>
            <a:r>
              <a:rPr lang="uk-UA" sz="1800" b="1" dirty="0" smtClean="0"/>
              <a:t> </a:t>
            </a:r>
            <a:r>
              <a:rPr lang="uk-UA" sz="1800" b="1" dirty="0" err="1" smtClean="0"/>
              <a:t>жүгіруге</a:t>
            </a:r>
            <a:r>
              <a:rPr lang="uk-UA" sz="1800" b="1" dirty="0" smtClean="0"/>
              <a:t>.</a:t>
            </a:r>
          </a:p>
          <a:p>
            <a:pPr>
              <a:lnSpc>
                <a:spcPct val="80000"/>
              </a:lnSpc>
              <a:spcBef>
                <a:spcPct val="55000"/>
              </a:spcBef>
            </a:pPr>
            <a:r>
              <a:rPr lang="uk-UA" sz="1800" b="1" dirty="0" err="1" smtClean="0"/>
              <a:t>Ылғал</a:t>
            </a:r>
            <a:r>
              <a:rPr lang="uk-UA" sz="1800" b="1" dirty="0" smtClean="0"/>
              <a:t> </a:t>
            </a:r>
            <a:r>
              <a:rPr lang="uk-UA" sz="1800" b="1" dirty="0" err="1" smtClean="0"/>
              <a:t>киіммен</a:t>
            </a:r>
            <a:r>
              <a:rPr lang="uk-UA" sz="1800" b="1" dirty="0" smtClean="0"/>
              <a:t>, </a:t>
            </a:r>
            <a:r>
              <a:rPr lang="uk-UA" sz="1800" b="1" dirty="0" err="1" smtClean="0"/>
              <a:t>қолмен</a:t>
            </a:r>
            <a:r>
              <a:rPr lang="uk-UA" sz="1800" b="1" dirty="0" smtClean="0"/>
              <a:t> </a:t>
            </a:r>
            <a:r>
              <a:rPr lang="uk-UA" sz="1800" b="1" dirty="0" err="1" smtClean="0"/>
              <a:t>жұмыс</a:t>
            </a:r>
            <a:r>
              <a:rPr lang="uk-UA" sz="1800" b="1" dirty="0" smtClean="0"/>
              <a:t> </a:t>
            </a:r>
            <a:r>
              <a:rPr lang="uk-UA" sz="1800" b="1" dirty="0" err="1" smtClean="0"/>
              <a:t>жасауға</a:t>
            </a:r>
            <a:endParaRPr lang="ru-RU" sz="1800" b="1" dirty="0" smtClean="0"/>
          </a:p>
        </p:txBody>
      </p:sp>
      <p:sp>
        <p:nvSpPr>
          <p:cNvPr id="77832" name="Line 8"/>
          <p:cNvSpPr>
            <a:spLocks noChangeShapeType="1"/>
          </p:cNvSpPr>
          <p:nvPr/>
        </p:nvSpPr>
        <p:spPr bwMode="auto">
          <a:xfrm>
            <a:off x="5614987" y="1412776"/>
            <a:ext cx="2485406" cy="288032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77833" name="Line 9"/>
          <p:cNvSpPr>
            <a:spLocks noChangeShapeType="1"/>
          </p:cNvSpPr>
          <p:nvPr/>
        </p:nvSpPr>
        <p:spPr bwMode="auto">
          <a:xfrm flipV="1">
            <a:off x="5796136" y="1412776"/>
            <a:ext cx="2448272" cy="3006824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487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7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7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7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7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7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7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7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7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7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7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6" grpId="0" autoUpdateAnimBg="0"/>
      <p:bldP spid="77827" grpId="0" build="p" autoUpdateAnimBg="0" advAuto="0"/>
      <p:bldP spid="77832" grpId="0" animBg="1"/>
      <p:bldP spid="7783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620688"/>
            <a:ext cx="1872208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Орындықтың арқасы реттелуі керек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63888" y="629216"/>
            <a:ext cx="1944216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Пернетақта үстелдің үстінде болғаны дұрыс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00192" y="652984"/>
            <a:ext cx="1944216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Көз бен монитордың ара қашықтығы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8710" y="5517232"/>
            <a:ext cx="2016224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Орындықты арқа шаршамайтындай қою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755576" y="548680"/>
            <a:ext cx="7632848" cy="5623482"/>
            <a:chOff x="755576" y="548680"/>
            <a:chExt cx="7632848" cy="5623482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548680"/>
              <a:ext cx="7632848" cy="5623482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3563888" y="5615894"/>
              <a:ext cx="2016224" cy="52322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kk-KZ" sz="1400" dirty="0" smtClean="0">
                  <a:latin typeface="Times New Roman" pitchFamily="18" charset="0"/>
                  <a:cs typeface="Times New Roman" pitchFamily="18" charset="0"/>
                </a:rPr>
                <a:t>Аяқтың табандарын еденге қою керек</a:t>
              </a:r>
              <a:endParaRPr lang="ru-RU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228184" y="5648942"/>
              <a:ext cx="2016224" cy="52322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kk-KZ" sz="1400" dirty="0" smtClean="0">
                  <a:latin typeface="Times New Roman" pitchFamily="18" charset="0"/>
                  <a:cs typeface="Times New Roman" pitchFamily="18" charset="0"/>
                </a:rPr>
                <a:t>Үстелдің аяқтарын қозғалмайтындай ету</a:t>
              </a:r>
              <a:endParaRPr lang="ru-RU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99592" y="693032"/>
              <a:ext cx="1872208" cy="52322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kk-KZ" sz="1400" dirty="0" smtClean="0">
                  <a:latin typeface="Times New Roman" pitchFamily="18" charset="0"/>
                  <a:cs typeface="Times New Roman" pitchFamily="18" charset="0"/>
                </a:rPr>
                <a:t>Орындықтың арқасы реттелуі керек</a:t>
              </a:r>
              <a:endParaRPr lang="ru-RU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563888" y="701560"/>
              <a:ext cx="1944216" cy="52322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kk-KZ" sz="1400" dirty="0" smtClean="0">
                  <a:latin typeface="Times New Roman" pitchFamily="18" charset="0"/>
                  <a:cs typeface="Times New Roman" pitchFamily="18" charset="0"/>
                </a:rPr>
                <a:t>Пернетақта үстелдің үстінде болғаны дұрыс</a:t>
              </a:r>
              <a:endParaRPr lang="ru-RU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00192" y="725328"/>
              <a:ext cx="1944216" cy="52322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kk-KZ" sz="1400" dirty="0" smtClean="0">
                  <a:latin typeface="Times New Roman" pitchFamily="18" charset="0"/>
                  <a:cs typeface="Times New Roman" pitchFamily="18" charset="0"/>
                </a:rPr>
                <a:t>Көз бен монитордың ара қашықтығы</a:t>
              </a:r>
              <a:endParaRPr lang="ru-RU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88710" y="5589576"/>
              <a:ext cx="2016224" cy="52322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kk-KZ" sz="1400" dirty="0" smtClean="0">
                  <a:latin typeface="Times New Roman" pitchFamily="18" charset="0"/>
                  <a:cs typeface="Times New Roman" pitchFamily="18" charset="0"/>
                </a:rPr>
                <a:t>Орындықты арқа шаршамайтындай қою</a:t>
              </a:r>
              <a:endParaRPr lang="ru-RU" sz="14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978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79004" y="620688"/>
            <a:ext cx="7365404" cy="538609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b="1" dirty="0">
                <a:solidFill>
                  <a:srgbClr val="C00000"/>
                </a:solidFill>
              </a:rPr>
              <a:t>КӨЗ ТАЛҒАНДА ЖАСАЙТЫН ЖАТТЫҒУЛАРДЫ ЕСІҢЕ САҚТА </a:t>
            </a:r>
            <a:r>
              <a:rPr lang="kk-KZ" b="1" dirty="0" smtClean="0">
                <a:solidFill>
                  <a:srgbClr val="C00000"/>
                </a:solidFill>
              </a:rPr>
              <a:t>ЖӘНЕ  ОЛАРДЫ </a:t>
            </a:r>
            <a:r>
              <a:rPr lang="kk-KZ" b="1" dirty="0">
                <a:solidFill>
                  <a:srgbClr val="C00000"/>
                </a:solidFill>
              </a:rPr>
              <a:t>ОРЫНДА!</a:t>
            </a:r>
            <a:endParaRPr lang="ru-RU" dirty="0">
              <a:solidFill>
                <a:srgbClr val="C00000"/>
              </a:solidFill>
            </a:endParaRPr>
          </a:p>
          <a:p>
            <a:r>
              <a:rPr lang="kk-KZ" sz="1400" b="1" i="1" dirty="0"/>
              <a:t>1-жаттығу</a:t>
            </a:r>
            <a:endParaRPr lang="ru-RU" sz="1400" dirty="0"/>
          </a:p>
          <a:p>
            <a:r>
              <a:rPr lang="kk-KZ" sz="1400" dirty="0"/>
              <a:t>- Көздеріңнен бұлшық етін қатайтып, бірнеше секунд жұмыңдар.</a:t>
            </a:r>
            <a:endParaRPr lang="ru-RU" sz="1400" dirty="0"/>
          </a:p>
          <a:p>
            <a:r>
              <a:rPr lang="kk-KZ" sz="1400" dirty="0" smtClean="0"/>
              <a:t>- Көздеріңнің </a:t>
            </a:r>
            <a:r>
              <a:rPr lang="kk-KZ" sz="1400" dirty="0"/>
              <a:t>бұлшық етін босаңсытып, </a:t>
            </a:r>
            <a:r>
              <a:rPr lang="kk-KZ" sz="1400" dirty="0" smtClean="0"/>
              <a:t>ашыңдар. Бұл </a:t>
            </a:r>
            <a:r>
              <a:rPr lang="kk-KZ" sz="1400" dirty="0"/>
              <a:t>кезде бірқалыпты дем алыңдар</a:t>
            </a:r>
            <a:r>
              <a:rPr lang="kk-KZ" sz="1400" dirty="0" smtClean="0"/>
              <a:t>.</a:t>
            </a:r>
          </a:p>
          <a:p>
            <a:r>
              <a:rPr lang="kk-KZ" sz="1400" dirty="0" smtClean="0"/>
              <a:t> </a:t>
            </a:r>
            <a:r>
              <a:rPr lang="kk-KZ" sz="1400" dirty="0"/>
              <a:t>4-5 рет қайталаңдар.</a:t>
            </a:r>
            <a:endParaRPr lang="ru-RU" sz="1400" dirty="0"/>
          </a:p>
          <a:p>
            <a:r>
              <a:rPr lang="kk-KZ" sz="1400" b="1" i="1" dirty="0"/>
              <a:t>2-жаттығу</a:t>
            </a:r>
            <a:endParaRPr lang="ru-RU" sz="1400" dirty="0"/>
          </a:p>
          <a:p>
            <a:r>
              <a:rPr lang="kk-KZ" sz="1400" dirty="0"/>
              <a:t>- Кеңсірікке қарап тұрып, 3 рет терең дем алыңдар</a:t>
            </a:r>
            <a:endParaRPr lang="ru-RU" sz="1400" dirty="0"/>
          </a:p>
          <a:p>
            <a:r>
              <a:rPr lang="kk-KZ" sz="1400" dirty="0"/>
              <a:t>- Көздеріңді талдырмаңдар</a:t>
            </a:r>
            <a:endParaRPr lang="ru-RU" sz="1400" dirty="0"/>
          </a:p>
          <a:p>
            <a:r>
              <a:rPr lang="kk-KZ" sz="1400" dirty="0"/>
              <a:t>- Алысқа қадалып қараңдар.</a:t>
            </a:r>
            <a:endParaRPr lang="ru-RU" sz="1400" dirty="0"/>
          </a:p>
          <a:p>
            <a:r>
              <a:rPr lang="kk-KZ" sz="1400" b="1" i="1" dirty="0"/>
              <a:t>3-жаттығу</a:t>
            </a:r>
            <a:endParaRPr lang="ru-RU" sz="1400" dirty="0"/>
          </a:p>
          <a:p>
            <a:r>
              <a:rPr lang="kk-KZ" sz="1400" dirty="0"/>
              <a:t>- Бастарыңды бұрмай, ОҢҒА қарап, көз тіккен нүктені белгілеңдер.</a:t>
            </a:r>
            <a:endParaRPr lang="ru-RU" sz="1400" dirty="0"/>
          </a:p>
          <a:p>
            <a:r>
              <a:rPr lang="kk-KZ" sz="1400" dirty="0"/>
              <a:t>- Алысқа қадалып қараңдар</a:t>
            </a:r>
            <a:endParaRPr lang="ru-RU" sz="1400" dirty="0"/>
          </a:p>
          <a:p>
            <a:r>
              <a:rPr lang="kk-KZ" sz="1400" b="1" i="1" dirty="0"/>
              <a:t>4-жаттығу</a:t>
            </a:r>
            <a:endParaRPr lang="ru-RU" sz="1400" dirty="0"/>
          </a:p>
          <a:p>
            <a:r>
              <a:rPr lang="kk-KZ" sz="1400" dirty="0"/>
              <a:t>- Бастарыңды бұрмай, СОЛҒА қарап, көз тіккен нүктені белгілеңдер.</a:t>
            </a:r>
            <a:endParaRPr lang="ru-RU" sz="1400" dirty="0"/>
          </a:p>
          <a:p>
            <a:r>
              <a:rPr lang="kk-KZ" sz="1400" dirty="0"/>
              <a:t>- Алысқа қадалып қараңдар</a:t>
            </a:r>
            <a:endParaRPr lang="ru-RU" sz="1400" dirty="0"/>
          </a:p>
          <a:p>
            <a:r>
              <a:rPr lang="kk-KZ" sz="1400" dirty="0"/>
              <a:t> </a:t>
            </a:r>
            <a:r>
              <a:rPr lang="kk-KZ" sz="1400" b="1" i="1" dirty="0" smtClean="0"/>
              <a:t>5-жаттығу</a:t>
            </a:r>
            <a:endParaRPr lang="ru-RU" sz="1400" dirty="0"/>
          </a:p>
          <a:p>
            <a:r>
              <a:rPr lang="kk-KZ" sz="1400" dirty="0"/>
              <a:t>- </a:t>
            </a:r>
            <a:r>
              <a:rPr lang="kk-KZ" sz="1400" dirty="0" smtClean="0"/>
              <a:t>Көзден 30 см арақашықтыққа қарындашты ұстап тұрып ұзақ тесіле қараймыз, сосын мұрынның ұшына қараймыз.</a:t>
            </a:r>
            <a:endParaRPr lang="ru-RU" sz="1400" dirty="0"/>
          </a:p>
          <a:p>
            <a:r>
              <a:rPr lang="kk-KZ" sz="1400" b="1" i="1" dirty="0"/>
              <a:t>6-жаттығу</a:t>
            </a:r>
            <a:endParaRPr lang="ru-RU" sz="1400" dirty="0"/>
          </a:p>
          <a:p>
            <a:r>
              <a:rPr lang="kk-KZ" sz="1400" dirty="0"/>
              <a:t>- </a:t>
            </a:r>
            <a:r>
              <a:rPr lang="kk-KZ" sz="1400" dirty="0" smtClean="0"/>
              <a:t>Алақанды бір-біріне уқалап жылытып алып көзге жайлап басу керек. Осылайша 3-5 секунд тұру.</a:t>
            </a:r>
            <a:endParaRPr lang="ru-RU" sz="1400" dirty="0"/>
          </a:p>
          <a:p>
            <a:r>
              <a:rPr lang="kk-KZ" sz="1400" b="1" i="1" dirty="0"/>
              <a:t>7-жаттығу</a:t>
            </a:r>
            <a:endParaRPr lang="ru-RU" sz="1400" dirty="0"/>
          </a:p>
          <a:p>
            <a:r>
              <a:rPr lang="kk-KZ" sz="1400" dirty="0"/>
              <a:t>- Көздеріңді 20-30 секунд бойы жиі-жиі жыпылықтатыңдар.</a:t>
            </a:r>
            <a:endParaRPr lang="ru-RU" sz="1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929190"/>
            <a:ext cx="2000577" cy="121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50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0992" y="692696"/>
            <a:ext cx="7605424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b="1" dirty="0">
                <a:solidFill>
                  <a:srgbClr val="C00000"/>
                </a:solidFill>
              </a:rPr>
              <a:t>АЛҒАШҚЫ МЕДИЦИНАЛЫҚ КӨМЕК КӨРСЕТУ </a:t>
            </a:r>
            <a:r>
              <a:rPr lang="kk-KZ" b="1" dirty="0" smtClean="0">
                <a:solidFill>
                  <a:srgbClr val="C00000"/>
                </a:solidFill>
              </a:rPr>
              <a:t>ӘДІСТЕРІ</a:t>
            </a:r>
          </a:p>
          <a:p>
            <a:pPr algn="ctr"/>
            <a:endParaRPr lang="ru-RU" sz="1400" dirty="0">
              <a:solidFill>
                <a:srgbClr val="C00000"/>
              </a:solidFill>
            </a:endParaRPr>
          </a:p>
          <a:p>
            <a:r>
              <a:rPr lang="kk-KZ" sz="1400" b="1" i="1" dirty="0">
                <a:solidFill>
                  <a:srgbClr val="0070C0"/>
                </a:solidFill>
              </a:rPr>
              <a:t>Электр тогымен зақымданғанда көмек көрсету:</a:t>
            </a:r>
            <a:endParaRPr lang="ru-RU" sz="1400" dirty="0">
              <a:solidFill>
                <a:srgbClr val="0070C0"/>
              </a:solidFill>
            </a:endParaRPr>
          </a:p>
          <a:p>
            <a:pPr algn="just"/>
            <a:r>
              <a:rPr lang="kk-KZ" sz="1400" dirty="0"/>
              <a:t>Токты ажырату (тарату тақтасындағы тумблерді өшіру</a:t>
            </a:r>
            <a:r>
              <a:rPr lang="kk-KZ" sz="1400" dirty="0" smtClean="0"/>
              <a:t>).Зақымданған </a:t>
            </a:r>
            <a:r>
              <a:rPr lang="kk-KZ" sz="1400" dirty="0"/>
              <a:t>адамды электр тогының әсерінен электр тогын өткізбейтін қол астындағы материалдарды пайдаланып </a:t>
            </a:r>
            <a:r>
              <a:rPr lang="kk-KZ" sz="1400" dirty="0" smtClean="0"/>
              <a:t>босату. Зақымданған </a:t>
            </a:r>
            <a:r>
              <a:rPr lang="kk-KZ" sz="1400" dirty="0"/>
              <a:t>адамды қарап шығып, оған зардабының ауырлығына байланысты көмек </a:t>
            </a:r>
            <a:r>
              <a:rPr lang="kk-KZ" sz="1400" dirty="0" smtClean="0"/>
              <a:t>көрсету. Дәрігерді </a:t>
            </a:r>
            <a:r>
              <a:rPr lang="kk-KZ" sz="1400" dirty="0"/>
              <a:t>шақыру (мектептің медпунктінен, </a:t>
            </a:r>
            <a:r>
              <a:rPr lang="kk-KZ" sz="1400" dirty="0" smtClean="0"/>
              <a:t>103 </a:t>
            </a:r>
            <a:r>
              <a:rPr lang="kk-KZ" sz="1400" dirty="0"/>
              <a:t>жедел жәрдем телефоны бойынша немесе жақын жердегі емдеу мекемесінен) керек.</a:t>
            </a:r>
            <a:endParaRPr lang="ru-RU" sz="1400" dirty="0"/>
          </a:p>
          <a:p>
            <a:r>
              <a:rPr lang="kk-KZ" sz="1400" b="1" i="1" dirty="0">
                <a:solidFill>
                  <a:srgbClr val="0070C0"/>
                </a:solidFill>
              </a:rPr>
              <a:t>Күйген кезде көмек көрсету</a:t>
            </a:r>
            <a:endParaRPr lang="ru-RU" sz="1400" dirty="0">
              <a:solidFill>
                <a:srgbClr val="0070C0"/>
              </a:solidFill>
            </a:endParaRPr>
          </a:p>
          <a:p>
            <a:pPr algn="just"/>
            <a:r>
              <a:rPr lang="kk-KZ" sz="1400" dirty="0"/>
              <a:t>Адам күйікке шалынған </a:t>
            </a:r>
            <a:r>
              <a:rPr lang="kk-KZ" sz="1400" dirty="0" smtClean="0"/>
              <a:t>жағдайда: Ауырғанды </a:t>
            </a:r>
            <a:r>
              <a:rPr lang="kk-KZ" sz="1400" dirty="0"/>
              <a:t>басатын, тыныштандыратын дәрі (анальгин, валерьянка) беру </a:t>
            </a:r>
            <a:r>
              <a:rPr lang="kk-KZ" sz="1400" dirty="0" smtClean="0"/>
              <a:t>керек. Күйген </a:t>
            </a:r>
            <a:r>
              <a:rPr lang="kk-KZ" sz="1400" dirty="0"/>
              <a:t>жерге дәрі (винилин) жағу </a:t>
            </a:r>
            <a:r>
              <a:rPr lang="kk-KZ" sz="1400" dirty="0" smtClean="0"/>
              <a:t>керек. Күйген </a:t>
            </a:r>
            <a:r>
              <a:rPr lang="kk-KZ" sz="1400" dirty="0"/>
              <a:t>жараның бетіне микроб түспейтіндей етіп, алдымен целлофанмен орап алып, суық суда ұстау </a:t>
            </a:r>
            <a:r>
              <a:rPr lang="kk-KZ" sz="1400" dirty="0" smtClean="0"/>
              <a:t>керек. Дәрігерді </a:t>
            </a:r>
            <a:r>
              <a:rPr lang="kk-KZ" sz="1400" dirty="0"/>
              <a:t>(мектептегі медпункттен, </a:t>
            </a:r>
            <a:r>
              <a:rPr lang="kk-KZ" sz="1400" dirty="0" smtClean="0"/>
              <a:t>103 </a:t>
            </a:r>
            <a:r>
              <a:rPr lang="kk-KZ" sz="1400" dirty="0"/>
              <a:t>жәрдем телефоны бойынша немесе жақын жердегі емдеу мекемесінен) шақырту керек.</a:t>
            </a:r>
            <a:endParaRPr lang="ru-RU" sz="1400" dirty="0"/>
          </a:p>
          <a:p>
            <a:r>
              <a:rPr lang="kk-KZ" sz="1400" b="1" i="1" dirty="0">
                <a:solidFill>
                  <a:srgbClr val="0070C0"/>
                </a:solidFill>
              </a:rPr>
              <a:t>Талып қалғандағы көмек көрсету</a:t>
            </a:r>
            <a:endParaRPr lang="ru-RU" sz="1400" dirty="0">
              <a:solidFill>
                <a:srgbClr val="0070C0"/>
              </a:solidFill>
            </a:endParaRPr>
          </a:p>
          <a:p>
            <a:pPr algn="just"/>
            <a:r>
              <a:rPr lang="kk-KZ" sz="1400" dirty="0"/>
              <a:t>Адам талып қалған </a:t>
            </a:r>
            <a:r>
              <a:rPr lang="kk-KZ" sz="1400" dirty="0" smtClean="0"/>
              <a:t>жағдайда: Талып </a:t>
            </a:r>
            <a:r>
              <a:rPr lang="kk-KZ" sz="1400" dirty="0"/>
              <a:t>қалған адамды тегіс жерге шалқасынан, басын солға бұрып жатқызу </a:t>
            </a:r>
            <a:r>
              <a:rPr lang="kk-KZ" sz="1400" dirty="0" smtClean="0"/>
              <a:t>керек. Дәрігерді</a:t>
            </a:r>
            <a:r>
              <a:rPr lang="ru-RU" sz="1400" dirty="0"/>
              <a:t>  </a:t>
            </a:r>
            <a:r>
              <a:rPr lang="kk-KZ" sz="1400" dirty="0"/>
              <a:t>(мектептегі медпункттен, </a:t>
            </a:r>
            <a:r>
              <a:rPr lang="kk-KZ" sz="1400" dirty="0" smtClean="0"/>
              <a:t>103 </a:t>
            </a:r>
            <a:r>
              <a:rPr lang="kk-KZ" sz="1400" dirty="0"/>
              <a:t>жәрдем телефоны бойынша немесе жақын жердегі емдеу мекемесінен) шақырту керек.</a:t>
            </a:r>
            <a:endParaRPr lang="ru-RU" sz="1400" dirty="0"/>
          </a:p>
          <a:p>
            <a:r>
              <a:rPr lang="kk-KZ" sz="1400" b="1" i="1" dirty="0">
                <a:solidFill>
                  <a:srgbClr val="0070C0"/>
                </a:solidFill>
              </a:rPr>
              <a:t>Тынысы тоқтап қалғандығы көмек көрсету</a:t>
            </a:r>
            <a:endParaRPr lang="ru-RU" sz="1400" dirty="0">
              <a:solidFill>
                <a:srgbClr val="0070C0"/>
              </a:solidFill>
            </a:endParaRPr>
          </a:p>
          <a:p>
            <a:pPr algn="just"/>
            <a:r>
              <a:rPr lang="kk-KZ" sz="1400" dirty="0"/>
              <a:t>Адамның тынысы тоқтап қалған </a:t>
            </a:r>
            <a:r>
              <a:rPr lang="kk-KZ" sz="1400" dirty="0" smtClean="0"/>
              <a:t>жағдайда: Адамның </a:t>
            </a:r>
            <a:r>
              <a:rPr lang="kk-KZ" sz="1400" dirty="0"/>
              <a:t>аузын ашып тілін көру керек, егер тілі көмекейіне қарай түсіп кетсе – қолмен тартып шығарып қалыпты орнына келтіру </a:t>
            </a:r>
            <a:r>
              <a:rPr lang="kk-KZ" sz="1400" dirty="0" smtClean="0"/>
              <a:t>керек; Дәрігерді </a:t>
            </a:r>
            <a:r>
              <a:rPr lang="kk-KZ" sz="1400" dirty="0"/>
              <a:t>(мектептегі медпункттен, </a:t>
            </a:r>
            <a:r>
              <a:rPr lang="kk-KZ" sz="1400" dirty="0" smtClean="0"/>
              <a:t>103 </a:t>
            </a:r>
            <a:r>
              <a:rPr lang="kk-KZ" sz="1400" dirty="0"/>
              <a:t>жәрдем телефоны бойынша немесе жақын жердегі емдеу мекемесінен) шақырту </a:t>
            </a:r>
            <a:r>
              <a:rPr lang="kk-KZ" sz="1400" dirty="0" smtClean="0"/>
              <a:t>керек. Тыныс </a:t>
            </a:r>
            <a:r>
              <a:rPr lang="kk-KZ" sz="1400" dirty="0"/>
              <a:t>алуы қалпына келгенше немесе дәрігер келгенге дейін жасанды түрде тыныс алдырту (ауызды ауызға тақап) жасау керек.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02300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7565895"/>
              </p:ext>
            </p:extLst>
          </p:nvPr>
        </p:nvGraphicFramePr>
        <p:xfrm>
          <a:off x="827584" y="1105962"/>
          <a:ext cx="7416824" cy="4987335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3531821"/>
                <a:gridCol w="3885003"/>
              </a:tblGrid>
              <a:tr h="5376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Медициналық құралдар мен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дәрі-дәрмектердің аттары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Арналуы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688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Таңатын антисептикалық дара пакеттер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Таңуға арналған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872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Қанның ағуын тоқтатуға арналған резеңке бұрау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Қанды тоқтату үшін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688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Таңғыш бинт 3 дана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Жараны таңу үшін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688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Жабысатын пластырь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Жараның таңуын бекіту үшін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688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Пакеттегі мақта, 3 мақта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Терідегі көзді жуу мен жараны сүрту үшін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376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Йод тұнбасы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Жараның төңірегін, жарақаттар мен тырналған жерге жағу үшін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688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Марганец қышқыл калий (марганцовка)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Терінің зақымданған жеріне жағу үшін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221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Бриллиант көгінің (зеленка) 1%-тік спиртті ерітіндісі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Терінің жарақатталған жеріне жағу үшін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688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Бор қышқылының</a:t>
                      </a:r>
                      <a:r>
                        <a:rPr lang="ru-RU" sz="1200">
                          <a:effectLst/>
                        </a:rPr>
                        <a:t>  </a:t>
                      </a:r>
                      <a:r>
                        <a:rPr lang="kk-KZ" sz="1200">
                          <a:effectLst/>
                        </a:rPr>
                        <a:t>2-4%-тік ерітіндісі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Күйген кезде көзді шаю, көзге тарту үшін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829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Мүсәтір спирті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Адам талып қалған кезде мақтаға 2-3 тамшысын тамызып, зақөымданғанның мұрнына жақындату керек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376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Кордиамин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Орталық жүйке жүйесін, жүрек пен тыныс қызметін: 25 тамшы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688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Резеңке қолғап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Зақымданған адамды электр тогынан ажырату үшін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15616" y="736630"/>
            <a:ext cx="712879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Дәрі қобдишасы. Алғашқы көмек</a:t>
            </a: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2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7640165"/>
              </p:ext>
            </p:extLst>
          </p:nvPr>
        </p:nvGraphicFramePr>
        <p:xfrm>
          <a:off x="899593" y="1916832"/>
          <a:ext cx="7492096" cy="1817360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206120"/>
                <a:gridCol w="1168005"/>
                <a:gridCol w="1074146"/>
                <a:gridCol w="792088"/>
                <a:gridCol w="829390"/>
                <a:gridCol w="1044287"/>
                <a:gridCol w="870102"/>
                <a:gridCol w="784613"/>
                <a:gridCol w="723345"/>
              </a:tblGrid>
              <a:tr h="720080"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№ 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Нұсқау алушының аты-жөні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Нұсқау беру мерзімі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71438" marR="71755" indent="-71438"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с</a:t>
                      </a:r>
                      <a:r>
                        <a:rPr lang="kk-KZ" sz="1200" dirty="0" smtClean="0">
                          <a:effectLst/>
                        </a:rPr>
                        <a:t>ынып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71755" indent="0"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Нұсқаудың мазмұны мен нұсқау атауы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Нұсқау берушінің</a:t>
                      </a:r>
                      <a:endParaRPr lang="ru-RU" sz="1200" dirty="0">
                        <a:effectLst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аты-жөні мен қызметі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Нұсқау берушінің қолы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71438" marR="71755" indent="-71438"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Нұсқау алушының қолы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71438" marR="71755" indent="-71438" algn="ctr"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effectLst/>
                        </a:rPr>
                        <a:t>Сынақ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720080"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Арысбеков</a:t>
                      </a:r>
                      <a:r>
                        <a:rPr lang="kk-KZ" sz="1200" baseline="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 И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01.09.13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endParaRPr lang="ru-RU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endParaRPr lang="ru-RU" sz="120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5944" y="83671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Оқушыларға еңбек қауіпсіздігін сақтау бойынша компьютерлік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сыныпта сабақ ұйымдастыру мен сыныптан немесе мектептен тыс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шаралар өткізгенде нұсқау беру журналы</a:t>
            </a: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899592" y="3861048"/>
            <a:ext cx="475252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Жұмыс орнын пайдалануды есепке алу</a:t>
            </a: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9839478"/>
              </p:ext>
            </p:extLst>
          </p:nvPr>
        </p:nvGraphicFramePr>
        <p:xfrm>
          <a:off x="971600" y="4396090"/>
          <a:ext cx="7272809" cy="833110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359644"/>
                <a:gridCol w="1659897"/>
                <a:gridCol w="1050500"/>
                <a:gridCol w="1050500"/>
                <a:gridCol w="1050500"/>
                <a:gridCol w="1050500"/>
                <a:gridCol w="1051268"/>
              </a:tblGrid>
              <a:tr h="467350"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№ 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Аты-жөні</a:t>
                      </a:r>
                      <a:endParaRPr lang="ru-RU" sz="120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effectLst/>
                        </a:rPr>
                        <a:t>Уақыты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Сынып</a:t>
                      </a:r>
                      <a:endParaRPr lang="ru-RU" sz="120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Мерзімі</a:t>
                      </a:r>
                      <a:endParaRPr lang="ru-RU" sz="120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Қолы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effectLst/>
                        </a:rPr>
                        <a:t>Ескерту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62662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  <a:p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</a:rPr>
                        <a:t>Ибраев</a:t>
                      </a:r>
                      <a:r>
                        <a:rPr lang="kk-KZ" sz="1200" baseline="0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</a:rPr>
                        <a:t> Марат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</a:rPr>
                        <a:t>14.00-14.20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</a:rPr>
                        <a:t>8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</a:rPr>
                        <a:t>12.09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</a:rPr>
                        <a:t>Монитор қосылмады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449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224</TotalTime>
  <Words>546</Words>
  <Application>Microsoft Office PowerPoint</Application>
  <PresentationFormat>Экран (4:3)</PresentationFormat>
  <Paragraphs>119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Кнопка</vt:lpstr>
      <vt:lpstr>Компьютер кабинетіндегі қауіпсіздік ережесі</vt:lpstr>
      <vt:lpstr>Презентация PowerPoint</vt:lpstr>
      <vt:lpstr>Тиым салынады !!!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Сейлова</cp:lastModifiedBy>
  <cp:revision>23</cp:revision>
  <dcterms:created xsi:type="dcterms:W3CDTF">2013-05-10T08:42:50Z</dcterms:created>
  <dcterms:modified xsi:type="dcterms:W3CDTF">2013-09-04T11:26:02Z</dcterms:modified>
</cp:coreProperties>
</file>