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17"/>
  </p:notesMasterIdLst>
  <p:sldIdLst>
    <p:sldId id="281" r:id="rId2"/>
    <p:sldId id="272" r:id="rId3"/>
    <p:sldId id="287" r:id="rId4"/>
    <p:sldId id="280" r:id="rId5"/>
    <p:sldId id="263" r:id="rId6"/>
    <p:sldId id="298" r:id="rId7"/>
    <p:sldId id="301" r:id="rId8"/>
    <p:sldId id="288" r:id="rId9"/>
    <p:sldId id="302" r:id="rId10"/>
    <p:sldId id="289" r:id="rId11"/>
    <p:sldId id="277" r:id="rId12"/>
    <p:sldId id="268" r:id="rId13"/>
    <p:sldId id="300" r:id="rId14"/>
    <p:sldId id="271" r:id="rId15"/>
    <p:sldId id="274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A21EF61-30EE-4D0A-9E3E-E1EA44773231}" type="datetimeFigureOut">
              <a:rPr lang="ru-RU" smtClean="0"/>
              <a:pPr/>
              <a:t>04.12.2014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5EE98E-990F-4914-AAD1-B7BE22F341A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E1E8EAA-C3CA-49FD-890A-B8027C6849DA}" type="slidenum">
              <a:rPr lang="en-GB" smtClean="0">
                <a:latin typeface="Arial" charset="0"/>
                <a:cs typeface="Arial" charset="0"/>
              </a:rPr>
              <a:pPr/>
              <a:t>8</a:t>
            </a:fld>
            <a:endParaRPr lang="en-GB" smtClean="0">
              <a:latin typeface="Arial" charset="0"/>
              <a:cs typeface="Arial" charset="0"/>
            </a:endParaRPr>
          </a:p>
        </p:txBody>
      </p:sp>
      <p:sp>
        <p:nvSpPr>
          <p:cNvPr id="778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78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kumimoji="0"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EFFDAD1-DFD1-44B6-9BCF-ECB69A221198}" type="slidenum">
              <a:rPr lang="en-GB" smtClean="0">
                <a:latin typeface="Arial" charset="0"/>
                <a:cs typeface="Arial" charset="0"/>
              </a:rPr>
              <a:pPr/>
              <a:t>13</a:t>
            </a:fld>
            <a:endParaRPr lang="en-GB" smtClean="0">
              <a:latin typeface="Arial" charset="0"/>
              <a:cs typeface="Arial" charset="0"/>
            </a:endParaRPr>
          </a:p>
        </p:txBody>
      </p:sp>
      <p:sp>
        <p:nvSpPr>
          <p:cNvPr id="993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kumimoji="0"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54F50BD-4485-4F42-939F-A6C606432271}" type="slidenum">
              <a:rPr lang="en-GB" smtClean="0">
                <a:latin typeface="Arial" charset="0"/>
                <a:cs typeface="Arial" charset="0"/>
              </a:rPr>
              <a:pPr/>
              <a:t>15</a:t>
            </a:fld>
            <a:endParaRPr lang="en-GB" smtClean="0">
              <a:latin typeface="Arial" charset="0"/>
              <a:cs typeface="Arial" charset="0"/>
            </a:endParaRPr>
          </a:p>
        </p:txBody>
      </p:sp>
      <p:sp>
        <p:nvSpPr>
          <p:cNvPr id="716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16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kumimoji="0"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Заголовок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2" name="Подзаголовок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289531-BEBB-4FB9-8181-BF3B3BD01DF9}" type="datetimeFigureOut">
              <a:rPr lang="ru-RU" smtClean="0"/>
              <a:pPr/>
              <a:t>04.12.2014</a:t>
            </a:fld>
            <a:endParaRPr lang="ru-RU"/>
          </a:p>
        </p:txBody>
      </p:sp>
      <p:sp>
        <p:nvSpPr>
          <p:cNvPr id="20" name="Нижний колонтитул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0" name="Номер слайда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D704CA-1D5C-4440-9B6C-D97400641B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289531-BEBB-4FB9-8181-BF3B3BD01DF9}" type="datetimeFigureOut">
              <a:rPr lang="ru-RU" smtClean="0"/>
              <a:pPr/>
              <a:t>04.12.2014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D704CA-1D5C-4440-9B6C-D97400641B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289531-BEBB-4FB9-8181-BF3B3BD01DF9}" type="datetimeFigureOut">
              <a:rPr lang="ru-RU" smtClean="0"/>
              <a:pPr/>
              <a:t>04.12.2014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D704CA-1D5C-4440-9B6C-D97400641B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Овал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289531-BEBB-4FB9-8181-BF3B3BD01DF9}" type="datetimeFigureOut">
              <a:rPr lang="ru-RU" smtClean="0"/>
              <a:pPr/>
              <a:t>04.12.2014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D704CA-1D5C-4440-9B6C-D97400641B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289531-BEBB-4FB9-8181-BF3B3BD01DF9}" type="datetimeFigureOut">
              <a:rPr lang="ru-RU" smtClean="0"/>
              <a:pPr/>
              <a:t>04.12.2014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D704CA-1D5C-4440-9B6C-D97400641B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289531-BEBB-4FB9-8181-BF3B3BD01DF9}" type="datetimeFigureOut">
              <a:rPr lang="ru-RU" smtClean="0"/>
              <a:pPr/>
              <a:t>04.12.2014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D704CA-1D5C-4440-9B6C-D97400641B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289531-BEBB-4FB9-8181-BF3B3BD01DF9}" type="datetimeFigureOut">
              <a:rPr lang="ru-RU" smtClean="0"/>
              <a:pPr/>
              <a:t>04.12.2014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D704CA-1D5C-4440-9B6C-D97400641B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289531-BEBB-4FB9-8181-BF3B3BD01DF9}" type="datetimeFigureOut">
              <a:rPr lang="ru-RU" smtClean="0"/>
              <a:pPr/>
              <a:t>04.12.2014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D704CA-1D5C-4440-9B6C-D97400641B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289531-BEBB-4FB9-8181-BF3B3BD01DF9}" type="datetimeFigureOut">
              <a:rPr lang="ru-RU" smtClean="0"/>
              <a:pPr/>
              <a:t>04.12.2014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D704CA-1D5C-4440-9B6C-D97400641B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9" name="Блок-схема: процесс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Блок-схема: процесс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289531-BEBB-4FB9-8181-BF3B3BD01DF9}" type="datetimeFigureOut">
              <a:rPr lang="ru-RU" smtClean="0"/>
              <a:pPr/>
              <a:t>04.12.2014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D704CA-1D5C-4440-9B6C-D97400641B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D289531-BEBB-4FB9-8181-BF3B3BD01DF9}" type="datetimeFigureOut">
              <a:rPr lang="ru-RU" smtClean="0"/>
              <a:pPr/>
              <a:t>04.12.2014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21D704CA-1D5C-4440-9B6C-D97400641B1E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ирог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Овал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Кольцо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D289531-BEBB-4FB9-8181-BF3B3BD01DF9}" type="datetimeFigureOut">
              <a:rPr lang="ru-RU" smtClean="0"/>
              <a:pPr/>
              <a:t>04.12.2014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21D704CA-1D5C-4440-9B6C-D97400641B1E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Прямоугольник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42976" y="500042"/>
            <a:ext cx="7498080" cy="1143000"/>
          </a:xfrm>
        </p:spPr>
        <p:txBody>
          <a:bodyPr>
            <a:normAutofit fontScale="90000"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Сабағымыздың кезеңдері:</a:t>
            </a:r>
            <a:br>
              <a:rPr lang="kk-KZ" dirty="0" smtClean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714348" y="1447800"/>
            <a:ext cx="8219340" cy="4800600"/>
          </a:xfrm>
        </p:spPr>
        <p:txBody>
          <a:bodyPr/>
          <a:lstStyle/>
          <a:p>
            <a:endParaRPr lang="kk-KZ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Қызығушылықты ояту:</a:t>
            </a:r>
          </a:p>
          <a:p>
            <a:pPr>
              <a:buNone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 “Терминдер арқылы болжау”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Мағынаны тану:”Галереяда ой шарлау”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Ой толғаныс: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1.”Үш қадамды сұхбат”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2.Лездеме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3.Айырмашылығын тап.</a:t>
            </a: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r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Сабағымыздың қағидалары</a:t>
            </a:r>
            <a:r>
              <a:rPr lang="kk-KZ" dirty="0" smtClean="0"/>
              <a:t>: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kk-KZ" dirty="0" smtClean="0"/>
              <a:t>-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Бір-бірімізді тыңдаймыз!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-Тақырыптың мазмұнынан алшақтамаймыз!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-Тақырыпты мұқият меңгереміз, тереңдеп талдаймыз!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-Болжам жасаймыз,мазмұнын ашамыз!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-Басқаның пікірін аяғына дейін тыңдап, өз пікірімізді қосамыз!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-Дәлелдейміз!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-Сыни тұрғыдан ойлаймыз!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-Алған білімізді жадымызда мәңгі  сақтаймыз!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plit orient="vert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357166"/>
            <a:ext cx="7498080" cy="1143000"/>
          </a:xfrm>
        </p:spPr>
        <p:txBody>
          <a:bodyPr/>
          <a:lstStyle/>
          <a:p>
            <a:pPr algn="ctr"/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Суреттер сөйлей ма?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" name="Picture 4" descr="http://im2-tub-kz.yandex.net/i?id=ded10ea55b0acd35d37024e335121c78-94-144&amp;n=2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85918" y="1500174"/>
            <a:ext cx="2555057" cy="2143628"/>
          </a:xfrm>
          <a:prstGeom prst="rect">
            <a:avLst/>
          </a:prstGeom>
          <a:noFill/>
        </p:spPr>
      </p:pic>
      <p:pic>
        <p:nvPicPr>
          <p:cNvPr id="26626" name="Picture 2" descr="Что такое лейкоциты. Какую функцию они выполняют?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14876" y="1500174"/>
            <a:ext cx="3048000" cy="2071702"/>
          </a:xfrm>
          <a:prstGeom prst="rect">
            <a:avLst/>
          </a:prstGeom>
          <a:noFill/>
        </p:spPr>
      </p:pic>
      <p:pic>
        <p:nvPicPr>
          <p:cNvPr id="26628" name="Picture 4" descr="Microbe Tricks for Entering the Brain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71604" y="3643314"/>
            <a:ext cx="2822579" cy="2326612"/>
          </a:xfrm>
          <a:prstGeom prst="rect">
            <a:avLst/>
          </a:prstGeom>
          <a:noFill/>
        </p:spPr>
      </p:pic>
      <p:pic>
        <p:nvPicPr>
          <p:cNvPr id="26630" name="Picture 6" descr="White Blood Cell Counts - puelavalterpboun1987 - Blogcu.com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714876" y="3857628"/>
            <a:ext cx="4143375" cy="1666875"/>
          </a:xfrm>
          <a:prstGeom prst="rect">
            <a:avLst/>
          </a:prstGeom>
          <a:noFill/>
        </p:spPr>
      </p:pic>
    </p:spTree>
  </p:cSld>
  <p:clrMapOvr>
    <a:masterClrMapping/>
  </p:clrMapOvr>
  <p:transition>
    <p:plus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285720" y="857232"/>
            <a:ext cx="8572560" cy="2211846"/>
          </a:xfrm>
        </p:spPr>
        <p:txBody>
          <a:bodyPr>
            <a:normAutofit fontScale="90000"/>
          </a:bodyPr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b="1" dirty="0" smtClean="0">
                <a:latin typeface="Times New Roman" pitchFamily="18" charset="0"/>
                <a:cs typeface="Times New Roman" pitchFamily="18" charset="0"/>
              </a:rPr>
              <a:t>Тақырыбы: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kk-KZ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    Лейкоциттер,олардың құрылысы мен қызметі.И.И.Мечников,фагоцитоз,</a:t>
            </a:r>
            <a:br>
              <a:rPr lang="kk-KZ" dirty="0" smtClean="0">
                <a:latin typeface="Times New Roman" pitchFamily="18" charset="0"/>
                <a:cs typeface="Times New Roman" pitchFamily="18" charset="0"/>
              </a:rPr>
            </a:b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қабыну процестері.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9468" name="Picture 12" descr="макрофаг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3429000"/>
            <a:ext cx="2643206" cy="2276482"/>
          </a:xfrm>
          <a:prstGeom prst="rect">
            <a:avLst/>
          </a:prstGeom>
          <a:noFill/>
        </p:spPr>
      </p:pic>
      <p:pic>
        <p:nvPicPr>
          <p:cNvPr id="19470" name="Picture 14" descr="http://im0-tub-kz.yandex.net/i?id=b5dce2153d4dadc9924c45815e10e185-21-144&amp;n=2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29322" y="3643314"/>
            <a:ext cx="2643206" cy="1785950"/>
          </a:xfrm>
          <a:prstGeom prst="rect">
            <a:avLst/>
          </a:prstGeom>
          <a:noFill/>
        </p:spPr>
      </p:pic>
      <p:pic>
        <p:nvPicPr>
          <p:cNvPr id="7" name="Picture 2" descr="Научные новости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14282" y="3357562"/>
            <a:ext cx="2857500" cy="2286016"/>
          </a:xfrm>
          <a:prstGeom prst="rect">
            <a:avLst/>
          </a:prstGeom>
          <a:noFill/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71472" y="0"/>
            <a:ext cx="8286808" cy="5214950"/>
          </a:xfrm>
        </p:spPr>
        <p:txBody>
          <a:bodyPr>
            <a:noAutofit/>
          </a:bodyPr>
          <a:lstStyle/>
          <a:p>
            <a:endParaRPr lang="kk-KZ" sz="2400" b="1" dirty="0" smtClean="0">
              <a:latin typeface="Times New Roman" pitchFamily="18" charset="0"/>
              <a:cs typeface="Times New Roman" pitchFamily="18" charset="0"/>
            </a:endParaRPr>
          </a:p>
          <a:p>
            <a:endParaRPr lang="kk-KZ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 1-эксперт тапсырмасы</a:t>
            </a:r>
            <a:endParaRPr lang="kk-KZ" sz="36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Қан жасушаларына сипаттама.</a:t>
            </a:r>
          </a:p>
          <a:p>
            <a:pPr>
              <a:buNone/>
            </a:pP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Түйіршіксіз лейкоциттер. </a:t>
            </a:r>
          </a:p>
          <a:p>
            <a:pPr>
              <a:buNone/>
            </a:pP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 2-эксперт 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тапсырмасы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                                             Лейкоциттердің анықтамасы, түйіршікті лейкоциттер.</a:t>
            </a:r>
          </a:p>
          <a:p>
            <a:pPr>
              <a:buNone/>
            </a:pP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smtClean="0">
                <a:latin typeface="Times New Roman" pitchFamily="18" charset="0"/>
                <a:cs typeface="Times New Roman" pitchFamily="18" charset="0"/>
              </a:rPr>
              <a:t>№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 3-эксперт </a:t>
            </a:r>
            <a:r>
              <a:rPr lang="kk-KZ" sz="3600" b="1" dirty="0" smtClean="0">
                <a:latin typeface="Times New Roman" pitchFamily="18" charset="0"/>
                <a:cs typeface="Times New Roman" pitchFamily="18" charset="0"/>
              </a:rPr>
              <a:t>тапсырмасы </a:t>
            </a:r>
            <a:r>
              <a:rPr lang="kk-KZ" sz="3600" dirty="0" smtClean="0">
                <a:latin typeface="Times New Roman" pitchFamily="18" charset="0"/>
                <a:cs typeface="Times New Roman" pitchFamily="18" charset="0"/>
              </a:rPr>
              <a:t>Лейкоцит жасушаларын салыстыру. Фагоцитоз процесі. </a:t>
            </a:r>
          </a:p>
          <a:p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Курение - Курение - Картинки по ОБЖ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57224" y="285728"/>
            <a:ext cx="7429552" cy="52994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u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Фагоцитоз. Механизмы и значение фагоцитоз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2976" y="857232"/>
            <a:ext cx="7048500" cy="43719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Нейтрофилы сегментоядерные понижены или повышен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571536" y="1071546"/>
            <a:ext cx="3500462" cy="2562224"/>
          </a:xfrm>
          <a:prstGeom prst="rect">
            <a:avLst/>
          </a:prstGeom>
          <a:noFill/>
        </p:spPr>
      </p:pic>
      <p:pic>
        <p:nvPicPr>
          <p:cNvPr id="9220" name="Picture 4" descr="Моноциты, Ячейка и Клип Вектор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14876" y="1428736"/>
            <a:ext cx="1904413" cy="2357454"/>
          </a:xfrm>
          <a:prstGeom prst="rect">
            <a:avLst/>
          </a:prstGeom>
          <a:noFill/>
        </p:spPr>
      </p:pic>
      <p:pic>
        <p:nvPicPr>
          <p:cNvPr id="9222" name="Picture 6" descr="Лимфоциты - главные клетки иммунной системы - Эпидемиолог.ру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6643702" y="1428736"/>
            <a:ext cx="2155850" cy="2286016"/>
          </a:xfrm>
          <a:prstGeom prst="rect">
            <a:avLst/>
          </a:prstGeom>
          <a:noFill/>
        </p:spPr>
      </p:pic>
      <p:pic>
        <p:nvPicPr>
          <p:cNvPr id="9224" name="Picture 8" descr="Клетки иммунной системы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285984" y="1428736"/>
            <a:ext cx="1714512" cy="2071702"/>
          </a:xfrm>
          <a:prstGeom prst="rect">
            <a:avLst/>
          </a:prstGeom>
          <a:noFill/>
        </p:spPr>
      </p:pic>
      <p:pic>
        <p:nvPicPr>
          <p:cNvPr id="9226" name="Picture 10" descr="Immunology-allergy.or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928662" y="3214686"/>
            <a:ext cx="2389130" cy="1457589"/>
          </a:xfrm>
          <a:prstGeom prst="rect">
            <a:avLst/>
          </a:prstGeom>
          <a:noFill/>
        </p:spPr>
      </p:pic>
      <p:sp>
        <p:nvSpPr>
          <p:cNvPr id="18" name="Text Box 8"/>
          <p:cNvSpPr txBox="1">
            <a:spLocks noChangeArrowheads="1"/>
          </p:cNvSpPr>
          <p:nvPr/>
        </p:nvSpPr>
        <p:spPr bwMode="auto">
          <a:xfrm>
            <a:off x="2500298" y="1000108"/>
            <a:ext cx="1517334" cy="356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9068" tIns="39534" rIns="79068" bIns="39534">
            <a:spAutoFit/>
          </a:bodyPr>
          <a:lstStyle/>
          <a:p>
            <a:r>
              <a:rPr lang="kk-KZ" b="1" dirty="0" smtClean="0">
                <a:solidFill>
                  <a:srgbClr val="0000FF"/>
                </a:solidFill>
                <a:latin typeface="Trebuchet MS - 16" charset="0"/>
              </a:rPr>
              <a:t>Эозинофил</a:t>
            </a:r>
            <a:endParaRPr lang="en-GB" b="1" dirty="0">
              <a:solidFill>
                <a:srgbClr val="0000FF"/>
              </a:solidFill>
              <a:latin typeface="Trebuchet MS - 16" charset="0"/>
            </a:endParaRPr>
          </a:p>
        </p:txBody>
      </p:sp>
      <p:sp>
        <p:nvSpPr>
          <p:cNvPr id="19" name="Text Box 8"/>
          <p:cNvSpPr txBox="1">
            <a:spLocks noChangeArrowheads="1"/>
          </p:cNvSpPr>
          <p:nvPr/>
        </p:nvSpPr>
        <p:spPr bwMode="auto">
          <a:xfrm>
            <a:off x="366682" y="938194"/>
            <a:ext cx="1517334" cy="356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9068" tIns="39534" rIns="79068" bIns="39534">
            <a:spAutoFit/>
          </a:bodyPr>
          <a:lstStyle/>
          <a:p>
            <a:r>
              <a:rPr lang="kk-KZ" b="1" dirty="0" smtClean="0">
                <a:solidFill>
                  <a:srgbClr val="0000FF"/>
                </a:solidFill>
                <a:latin typeface="Trebuchet MS - 16" charset="0"/>
              </a:rPr>
              <a:t>Нейтрофил</a:t>
            </a:r>
            <a:endParaRPr lang="en-GB" b="1" dirty="0">
              <a:solidFill>
                <a:srgbClr val="0000FF"/>
              </a:solidFill>
              <a:latin typeface="Trebuchet MS - 16" charset="0"/>
            </a:endParaRPr>
          </a:p>
        </p:txBody>
      </p:sp>
      <p:sp>
        <p:nvSpPr>
          <p:cNvPr id="20" name="Text Box 8"/>
          <p:cNvSpPr txBox="1">
            <a:spLocks noChangeArrowheads="1"/>
          </p:cNvSpPr>
          <p:nvPr/>
        </p:nvSpPr>
        <p:spPr bwMode="auto">
          <a:xfrm>
            <a:off x="1357290" y="4500570"/>
            <a:ext cx="1517334" cy="356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9068" tIns="39534" rIns="79068" bIns="39534">
            <a:spAutoFit/>
          </a:bodyPr>
          <a:lstStyle/>
          <a:p>
            <a:r>
              <a:rPr lang="kk-KZ" b="1" dirty="0" smtClean="0">
                <a:solidFill>
                  <a:srgbClr val="0000FF"/>
                </a:solidFill>
                <a:latin typeface="Trebuchet MS - 16" charset="0"/>
              </a:rPr>
              <a:t>Базофил</a:t>
            </a:r>
            <a:endParaRPr lang="en-GB" b="1" dirty="0">
              <a:solidFill>
                <a:srgbClr val="0000FF"/>
              </a:solidFill>
              <a:latin typeface="Trebuchet MS - 16" charset="0"/>
            </a:endParaRPr>
          </a:p>
        </p:txBody>
      </p:sp>
      <p:sp>
        <p:nvSpPr>
          <p:cNvPr id="21" name="Text Box 8"/>
          <p:cNvSpPr txBox="1">
            <a:spLocks noChangeArrowheads="1"/>
          </p:cNvSpPr>
          <p:nvPr/>
        </p:nvSpPr>
        <p:spPr bwMode="auto">
          <a:xfrm>
            <a:off x="6929454" y="1071546"/>
            <a:ext cx="1517334" cy="356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9068" tIns="39534" rIns="79068" bIns="39534">
            <a:spAutoFit/>
          </a:bodyPr>
          <a:lstStyle/>
          <a:p>
            <a:r>
              <a:rPr lang="kk-KZ" b="1" dirty="0" smtClean="0">
                <a:solidFill>
                  <a:srgbClr val="0000FF"/>
                </a:solidFill>
                <a:latin typeface="Trebuchet MS - 16" charset="0"/>
              </a:rPr>
              <a:t>лимфоцит</a:t>
            </a:r>
            <a:endParaRPr lang="en-GB" b="1" dirty="0">
              <a:solidFill>
                <a:srgbClr val="0000FF"/>
              </a:solidFill>
              <a:latin typeface="Trebuchet MS - 16" charset="0"/>
            </a:endParaRPr>
          </a:p>
        </p:txBody>
      </p:sp>
      <p:sp>
        <p:nvSpPr>
          <p:cNvPr id="22" name="Text Box 8"/>
          <p:cNvSpPr txBox="1">
            <a:spLocks noChangeArrowheads="1"/>
          </p:cNvSpPr>
          <p:nvPr/>
        </p:nvSpPr>
        <p:spPr bwMode="auto">
          <a:xfrm>
            <a:off x="5000628" y="1071546"/>
            <a:ext cx="1517334" cy="3568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9068" tIns="39534" rIns="79068" bIns="39534">
            <a:spAutoFit/>
          </a:bodyPr>
          <a:lstStyle/>
          <a:p>
            <a:r>
              <a:rPr lang="kk-KZ" b="1" dirty="0" smtClean="0">
                <a:solidFill>
                  <a:srgbClr val="0000FF"/>
                </a:solidFill>
                <a:latin typeface="Trebuchet MS - 16" charset="0"/>
              </a:rPr>
              <a:t>моноцит</a:t>
            </a:r>
            <a:endParaRPr lang="en-GB" b="1" dirty="0">
              <a:solidFill>
                <a:srgbClr val="0000FF"/>
              </a:solidFill>
              <a:latin typeface="Trebuchet MS - 16" charset="0"/>
            </a:endParaRPr>
          </a:p>
        </p:txBody>
      </p:sp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КРОВЬ: ПРОЦЕСС ГЕМОПОЭЗА. Реставрация зубов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00100" y="642918"/>
            <a:ext cx="7500990" cy="550072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8" name="Picture 10" descr="Лимфатическая система - Пятый океан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643042" y="1571612"/>
            <a:ext cx="6310723" cy="4143404"/>
          </a:xfrm>
          <a:prstGeom prst="rect">
            <a:avLst/>
          </a:prstGeom>
          <a:noFill/>
        </p:spPr>
      </p:pic>
      <p:pic>
        <p:nvPicPr>
          <p:cNvPr id="9" name="Picture 6" descr="Micro-Discoveries Online - Our defenses against germ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928662" y="0"/>
            <a:ext cx="2493981" cy="2243470"/>
          </a:xfrm>
          <a:prstGeom prst="rect">
            <a:avLst/>
          </a:prstGeom>
          <a:noFill/>
        </p:spPr>
      </p:pic>
    </p:spTree>
  </p:cSld>
  <p:clrMapOvr>
    <a:masterClrMapping/>
  </p:clrMapOvr>
  <p:transition>
    <p:cut thruBlk="1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Тақырыпқа толық мағлұмат берілді ме?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Барлық идея қамтылған ба?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Тақырып жүйелі түрде түсіндірілді ме?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Топтың жұмысына баға беріңіз.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Топқа  тілек қалдырыңыз (қамтылмаған идеяны сұрақ түрінде қалдыруға болады)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А- журналист(интервью алушы)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В-интервью беруші</a:t>
            </a:r>
          </a:p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С-секретарь (хатшы)</a:t>
            </a:r>
          </a:p>
          <a:p>
            <a:pPr marL="596646" indent="-514350">
              <a:buAutoNum type="arabicPeriod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А        В   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 С  жазып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отырады</a:t>
            </a:r>
          </a:p>
          <a:p>
            <a:pPr marL="596646" indent="-514350">
              <a:buAutoNum type="arabicPeriod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В        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С    А  жазып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отырады </a:t>
            </a:r>
          </a:p>
          <a:p>
            <a:pPr marL="596646" indent="-514350">
              <a:buAutoNum type="arabicPeriod"/>
            </a:pP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С        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А   </a:t>
            </a:r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В жазып отырады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5" name="Прямая со стрелкой 4"/>
          <p:cNvCxnSpPr/>
          <p:nvPr/>
        </p:nvCxnSpPr>
        <p:spPr>
          <a:xfrm>
            <a:off x="2428860" y="3429000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 стрелкой 12"/>
          <p:cNvCxnSpPr/>
          <p:nvPr/>
        </p:nvCxnSpPr>
        <p:spPr>
          <a:xfrm>
            <a:off x="2500298" y="4000504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>
            <a:off x="2500298" y="4572008"/>
            <a:ext cx="714380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Text Box 3"/>
          <p:cNvSpPr txBox="1">
            <a:spLocks noChangeArrowheads="1"/>
          </p:cNvSpPr>
          <p:nvPr/>
        </p:nvSpPr>
        <p:spPr bwMode="auto">
          <a:xfrm>
            <a:off x="1142976" y="1357298"/>
            <a:ext cx="7058049" cy="1157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9068" tIns="39534" rIns="79068" bIns="39534">
            <a:spAutoFit/>
          </a:bodyPr>
          <a:lstStyle/>
          <a:p>
            <a:pPr algn="ctr"/>
            <a:r>
              <a:rPr lang="ru-RU" sz="35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Бүгін қандай әсер алдым</a:t>
            </a:r>
            <a:r>
              <a:rPr lang="ru-RU" sz="35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…</a:t>
            </a:r>
          </a:p>
          <a:p>
            <a:pPr algn="ctr"/>
            <a:r>
              <a:rPr lang="ru-RU" sz="35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Пікірлер</a:t>
            </a:r>
            <a:r>
              <a:rPr lang="ru-RU" sz="35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35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сұрақтар, тілектер</a:t>
            </a:r>
            <a:endParaRPr lang="en-GB" sz="35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9940" name="Picture 4" descr="Question%20box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643042" y="3143248"/>
            <a:ext cx="5715040" cy="28496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0" y="928670"/>
            <a:ext cx="7498080" cy="1143000"/>
          </a:xfrm>
        </p:spPr>
        <p:txBody>
          <a:bodyPr/>
          <a:lstStyle/>
          <a:p>
            <a:r>
              <a:rPr lang="kk-KZ" dirty="0" smtClean="0">
                <a:latin typeface="Times New Roman" pitchFamily="18" charset="0"/>
                <a:cs typeface="Times New Roman" pitchFamily="18" charset="0"/>
              </a:rPr>
              <a:t>Назарларыңызға рахмет!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Рисунок 2" descr="5742c64de29c0fa8960ed1a63542e99f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6050" y="2071678"/>
            <a:ext cx="3214705" cy="323613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357422" y="2428868"/>
            <a:ext cx="6215106" cy="587158"/>
            <a:chOff x="1888" y="1256"/>
            <a:chExt cx="4066" cy="450"/>
          </a:xfrm>
        </p:grpSpPr>
        <p:sp>
          <p:nvSpPr>
            <p:cNvPr id="13325" name="Freeform 6"/>
            <p:cNvSpPr>
              <a:spLocks/>
            </p:cNvSpPr>
            <p:nvPr/>
          </p:nvSpPr>
          <p:spPr bwMode="auto">
            <a:xfrm>
              <a:off x="1888" y="1256"/>
              <a:ext cx="4066" cy="450"/>
            </a:xfrm>
            <a:custGeom>
              <a:avLst/>
              <a:gdLst>
                <a:gd name="T0" fmla="*/ 0 w 4066"/>
                <a:gd name="T1" fmla="*/ 0 h 450"/>
                <a:gd name="T2" fmla="*/ 4065 w 4066"/>
                <a:gd name="T3" fmla="*/ 0 h 450"/>
                <a:gd name="T4" fmla="*/ 4065 w 4066"/>
                <a:gd name="T5" fmla="*/ 449 h 450"/>
                <a:gd name="T6" fmla="*/ 0 w 4066"/>
                <a:gd name="T7" fmla="*/ 449 h 450"/>
                <a:gd name="T8" fmla="*/ 0 w 4066"/>
                <a:gd name="T9" fmla="*/ 0 h 4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4066"/>
                <a:gd name="T16" fmla="*/ 0 h 450"/>
                <a:gd name="T17" fmla="*/ 4066 w 4066"/>
                <a:gd name="T18" fmla="*/ 450 h 45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4066" h="450">
                  <a:moveTo>
                    <a:pt x="0" y="0"/>
                  </a:moveTo>
                  <a:lnTo>
                    <a:pt x="4065" y="0"/>
                  </a:lnTo>
                  <a:lnTo>
                    <a:pt x="4065" y="449"/>
                  </a:lnTo>
                  <a:lnTo>
                    <a:pt x="0" y="44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  <a:ln w="76200">
              <a:solidFill>
                <a:srgbClr val="00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ru-RU" dirty="0"/>
            </a:p>
          </p:txBody>
        </p:sp>
        <p:sp>
          <p:nvSpPr>
            <p:cNvPr id="13326" name="Text Box 7"/>
            <p:cNvSpPr txBox="1">
              <a:spLocks noChangeArrowheads="1"/>
            </p:cNvSpPr>
            <p:nvPr/>
          </p:nvSpPr>
          <p:spPr bwMode="auto">
            <a:xfrm>
              <a:off x="2051" y="1278"/>
              <a:ext cx="3698" cy="4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/>
              <a:r>
                <a:rPr lang="en-GB" sz="2900" dirty="0">
                  <a:solidFill>
                    <a:srgbClr val="000000"/>
                  </a:solidFill>
                  <a:latin typeface="Arial - 72" charset="0"/>
                </a:rPr>
                <a:t> </a:t>
              </a:r>
            </a:p>
          </p:txBody>
        </p:sp>
      </p:grpSp>
      <p:sp>
        <p:nvSpPr>
          <p:cNvPr id="13319" name="Freeform 9"/>
          <p:cNvSpPr>
            <a:spLocks/>
          </p:cNvSpPr>
          <p:nvPr/>
        </p:nvSpPr>
        <p:spPr bwMode="auto">
          <a:xfrm>
            <a:off x="2357422" y="3357562"/>
            <a:ext cx="6215106" cy="608034"/>
          </a:xfrm>
          <a:custGeom>
            <a:avLst/>
            <a:gdLst>
              <a:gd name="T0" fmla="*/ 0 w 2938"/>
              <a:gd name="T1" fmla="*/ 0 h 466"/>
              <a:gd name="T2" fmla="*/ 2147483647 w 2938"/>
              <a:gd name="T3" fmla="*/ 0 h 466"/>
              <a:gd name="T4" fmla="*/ 2147483647 w 2938"/>
              <a:gd name="T5" fmla="*/ 2147483647 h 466"/>
              <a:gd name="T6" fmla="*/ 0 w 2938"/>
              <a:gd name="T7" fmla="*/ 2147483647 h 466"/>
              <a:gd name="T8" fmla="*/ 0 w 2938"/>
              <a:gd name="T9" fmla="*/ 0 h 46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938"/>
              <a:gd name="T16" fmla="*/ 0 h 466"/>
              <a:gd name="T17" fmla="*/ 2938 w 2938"/>
              <a:gd name="T18" fmla="*/ 466 h 46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938" h="466">
                <a:moveTo>
                  <a:pt x="0" y="0"/>
                </a:moveTo>
                <a:lnTo>
                  <a:pt x="2937" y="0"/>
                </a:lnTo>
                <a:lnTo>
                  <a:pt x="2937" y="465"/>
                </a:lnTo>
                <a:lnTo>
                  <a:pt x="0" y="465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76200">
            <a:solidFill>
              <a:srgbClr val="000000"/>
            </a:solidFill>
            <a:round/>
            <a:headEnd/>
            <a:tailEnd/>
          </a:ln>
        </p:spPr>
        <p:txBody>
          <a:bodyPr wrap="none" lIns="79068" tIns="39534" rIns="79068" bIns="39534" anchor="ctr"/>
          <a:lstStyle/>
          <a:p>
            <a:endParaRPr lang="ru-RU" dirty="0"/>
          </a:p>
        </p:txBody>
      </p:sp>
      <p:sp>
        <p:nvSpPr>
          <p:cNvPr id="13320" name="Freeform 10"/>
          <p:cNvSpPr>
            <a:spLocks/>
          </p:cNvSpPr>
          <p:nvPr/>
        </p:nvSpPr>
        <p:spPr bwMode="auto">
          <a:xfrm>
            <a:off x="571472" y="4286256"/>
            <a:ext cx="8101016" cy="827240"/>
          </a:xfrm>
          <a:custGeom>
            <a:avLst/>
            <a:gdLst>
              <a:gd name="T0" fmla="*/ 0 w 5370"/>
              <a:gd name="T1" fmla="*/ 0 h 634"/>
              <a:gd name="T2" fmla="*/ 2147483647 w 5370"/>
              <a:gd name="T3" fmla="*/ 0 h 634"/>
              <a:gd name="T4" fmla="*/ 2147483647 w 5370"/>
              <a:gd name="T5" fmla="*/ 2147483647 h 634"/>
              <a:gd name="T6" fmla="*/ 0 w 5370"/>
              <a:gd name="T7" fmla="*/ 2147483647 h 634"/>
              <a:gd name="T8" fmla="*/ 0 w 5370"/>
              <a:gd name="T9" fmla="*/ 0 h 63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5370"/>
              <a:gd name="T16" fmla="*/ 0 h 634"/>
              <a:gd name="T17" fmla="*/ 5370 w 5370"/>
              <a:gd name="T18" fmla="*/ 634 h 634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5370" h="634">
                <a:moveTo>
                  <a:pt x="0" y="0"/>
                </a:moveTo>
                <a:lnTo>
                  <a:pt x="5369" y="0"/>
                </a:lnTo>
                <a:lnTo>
                  <a:pt x="5369" y="633"/>
                </a:lnTo>
                <a:lnTo>
                  <a:pt x="0" y="633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 w="76200">
            <a:solidFill>
              <a:srgbClr val="000000"/>
            </a:solidFill>
            <a:round/>
            <a:headEnd/>
            <a:tailEnd/>
          </a:ln>
        </p:spPr>
        <p:txBody>
          <a:bodyPr wrap="none" lIns="79068" tIns="39534" rIns="79068" bIns="39534" anchor="ctr"/>
          <a:lstStyle/>
          <a:p>
            <a:endParaRPr lang="ru-RU" dirty="0"/>
          </a:p>
        </p:txBody>
      </p:sp>
      <p:sp>
        <p:nvSpPr>
          <p:cNvPr id="13322" name="Text Box 12"/>
          <p:cNvSpPr txBox="1">
            <a:spLocks noChangeArrowheads="1"/>
          </p:cNvSpPr>
          <p:nvPr/>
        </p:nvSpPr>
        <p:spPr bwMode="auto">
          <a:xfrm>
            <a:off x="2428860" y="3429000"/>
            <a:ext cx="5835020" cy="449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9068" tIns="39534" rIns="79068" bIns="39534">
            <a:spAutoFit/>
          </a:bodyPr>
          <a:lstStyle/>
          <a:p>
            <a:r>
              <a:rPr lang="ru-RU" sz="2400" b="1" dirty="0" err="1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2-қадам:Сөздің </a:t>
            </a:r>
            <a:r>
              <a:rPr lang="ru-RU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өзін атамай</a:t>
            </a: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түсіндіру</a:t>
            </a:r>
            <a:endParaRPr lang="en-GB" sz="2400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23" name="Text Box 13"/>
          <p:cNvSpPr txBox="1">
            <a:spLocks noChangeArrowheads="1"/>
          </p:cNvSpPr>
          <p:nvPr/>
        </p:nvSpPr>
        <p:spPr bwMode="auto">
          <a:xfrm>
            <a:off x="2500298" y="2500306"/>
            <a:ext cx="5857916" cy="4491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9068" tIns="39534" rIns="79068" bIns="39534">
            <a:spAutoFit/>
          </a:bodyPr>
          <a:lstStyle/>
          <a:p>
            <a:r>
              <a:rPr lang="ru-RU" sz="2400" b="1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1-қадам:Конверттен </a:t>
            </a:r>
            <a:r>
              <a:rPr lang="ru-RU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сөзді бір</a:t>
            </a: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рет</a:t>
            </a:r>
            <a:r>
              <a:rPr lang="ru-RU" sz="2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алу</a:t>
            </a:r>
            <a:endParaRPr lang="en-GB" sz="24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24" name="Text Box 14"/>
          <p:cNvSpPr txBox="1">
            <a:spLocks noChangeArrowheads="1"/>
          </p:cNvSpPr>
          <p:nvPr/>
        </p:nvSpPr>
        <p:spPr bwMode="auto">
          <a:xfrm>
            <a:off x="642910" y="4286256"/>
            <a:ext cx="8001056" cy="818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79068" tIns="39534" rIns="79068" bIns="39534">
            <a:spAutoFit/>
          </a:bodyPr>
          <a:lstStyle/>
          <a:p>
            <a:r>
              <a:rPr lang="ru-RU" sz="2400" b="1" dirty="0" err="1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3-қадам:Сөзді </a:t>
            </a:r>
            <a:r>
              <a:rPr lang="ru-RU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тапқан бірінші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адам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конверттен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келесіні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таңдайды және қалғандарына түсіндіреді!</a:t>
            </a:r>
            <a:r>
              <a:rPr lang="ru-RU" sz="2400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en-GB" sz="2400" b="1" dirty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5" descr="envelopes[1]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 rot="411043">
            <a:off x="427833" y="161926"/>
            <a:ext cx="2867883" cy="2554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олнцестояние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олнцестояние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Солнцестояние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776</TotalTime>
  <Words>218</Words>
  <Application>Microsoft Office PowerPoint</Application>
  <PresentationFormat>Экран (4:3)</PresentationFormat>
  <Paragraphs>54</Paragraphs>
  <Slides>15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Солнцестояние</vt:lpstr>
      <vt:lpstr>  Сабағымыздың кезеңдері: </vt:lpstr>
      <vt:lpstr>Сабағымыздың қағидалары:</vt:lpstr>
      <vt:lpstr>Суреттер сөйлей ма?</vt:lpstr>
      <vt:lpstr>          Тақырыбы:      Лейкоциттер,олардың құрылысы мен қызметі.И.И.Мечников,фагоцитоз, қабыну процестері.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Назарларыңызға рахмет!</vt:lpstr>
      <vt:lpstr>Слайд 15</vt:lpstr>
    </vt:vector>
  </TitlesOfParts>
  <Company>Reanimator Extreme Edition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Тақырыбы:         Дигибридті будандастыру және белгілердің тәуелсіз ажырау заңдылығы </dc:title>
  <dc:creator>User</dc:creator>
  <cp:lastModifiedBy>User</cp:lastModifiedBy>
  <cp:revision>81</cp:revision>
  <dcterms:created xsi:type="dcterms:W3CDTF">2014-03-14T12:15:59Z</dcterms:created>
  <dcterms:modified xsi:type="dcterms:W3CDTF">2014-12-03T18:00:14Z</dcterms:modified>
</cp:coreProperties>
</file>